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9%20Octubre\hoja%20de%20trabajo%20corte%20octubre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9%20Octubre\hoja%20de%20trabajo%20corte%20octubre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9%20Octubre\hoja%20de%20trabajo%20corte%20octubre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9%20Octubre\hoja%20de%20trabajo%20corte%20octubre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100"/>
              <a:t>Materiales, Servicios, Bienes e Inversión                                                (Capítulos 2000 al 6000) Octubre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graficos!$A$26</c:f>
              <c:strCache>
                <c:ptCount val="1"/>
                <c:pt idx="0">
                  <c:v>Materiales, Servicios, Bienes e Inversión (Capítulos 2000 al 6000) Octubre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03E-2"/>
                  <c:y val="-4.5867097738610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7995E-2"/>
                  <c:y val="-5.55555555555554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689,585,689.51 75.76%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910210452.49000001</c:v>
                </c:pt>
                <c:pt idx="1">
                  <c:v>689585689.50999999</c:v>
                </c:pt>
              </c:numCache>
            </c:numRef>
          </c:val>
        </c:ser>
        <c:shape val="box"/>
        <c:axId val="77326592"/>
        <c:axId val="77422592"/>
        <c:axId val="0"/>
      </c:bar3DChart>
      <c:catAx>
        <c:axId val="77326592"/>
        <c:scaling>
          <c:orientation val="minMax"/>
        </c:scaling>
        <c:axPos val="b"/>
        <c:tickLblPos val="nextTo"/>
        <c:crossAx val="77422592"/>
        <c:crosses val="autoZero"/>
        <c:auto val="1"/>
        <c:lblAlgn val="ctr"/>
        <c:lblOffset val="100"/>
      </c:catAx>
      <c:valAx>
        <c:axId val="7742259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77326592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200"/>
              <a:t>Servicios Personales (Capítulo 1000) Octubre 2019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225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graficos!$A$4</c:f>
              <c:strCache>
                <c:ptCount val="1"/>
                <c:pt idx="0">
                  <c:v>Servicios Personales (Capítulo 1000) Octubre 2019</c:v>
                </c:pt>
              </c:strCache>
            </c:strRef>
          </c:tx>
          <c:dLbls>
            <c:dLbl>
              <c:idx val="0"/>
              <c:layout>
                <c:manualLayout>
                  <c:x val="3.6111111111111212E-2"/>
                  <c:y val="-5.5555555555555455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5000000000000001E-2"/>
                  <c:y val="-4.5676731353462723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1,764,256,002.81       83.33%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graficos!$B$4:$C$4</c:f>
              <c:numCache>
                <c:formatCode>_-* #,##0.00_-;\-* #,##0.00_-;_-* "-"??_-;_-@_-</c:formatCode>
                <c:ptCount val="2"/>
                <c:pt idx="0">
                  <c:v>2117107203.5899999</c:v>
                </c:pt>
                <c:pt idx="1">
                  <c:v>1764256002.8099999</c:v>
                </c:pt>
              </c:numCache>
            </c:numRef>
          </c:val>
        </c:ser>
        <c:shape val="box"/>
        <c:axId val="78988032"/>
        <c:axId val="78989568"/>
        <c:axId val="0"/>
      </c:bar3DChart>
      <c:catAx>
        <c:axId val="78988032"/>
        <c:scaling>
          <c:orientation val="minMax"/>
        </c:scaling>
        <c:axPos val="b"/>
        <c:tickLblPos val="nextTo"/>
        <c:crossAx val="78989568"/>
        <c:crosses val="autoZero"/>
        <c:auto val="1"/>
        <c:lblAlgn val="ctr"/>
        <c:lblOffset val="100"/>
      </c:catAx>
      <c:valAx>
        <c:axId val="78989568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78988032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Recursos Propios </a:t>
            </a:r>
          </a:p>
          <a:p>
            <a:pPr>
              <a:defRPr/>
            </a:pPr>
            <a:r>
              <a:rPr lang="en-US" sz="1200"/>
              <a:t>Seguro Popular Octubre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graficos!$A$66</c:f>
              <c:strCache>
                <c:ptCount val="1"/>
                <c:pt idx="0">
                  <c:v>Seguro Popular Octubre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4.1666666666666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553,132,136.02</a:t>
                    </a:r>
                  </a:p>
                  <a:p>
                    <a:r>
                      <a:rPr lang="en-US"/>
                      <a:t>61.46%   </a:t>
                    </a:r>
                  </a:p>
                </c:rich>
              </c:tx>
              <c:showVal val="1"/>
            </c:dLbl>
            <c:numFmt formatCode="0.00" sourceLinked="0"/>
            <c:showVal val="1"/>
          </c:dLbls>
          <c:cat>
            <c:strRef>
              <c:f>graficos!$B$65:$C$65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graficos!$B$66:$C$66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553132136.01999998</c:v>
                </c:pt>
              </c:numCache>
            </c:numRef>
          </c:val>
        </c:ser>
        <c:shape val="box"/>
        <c:axId val="79017472"/>
        <c:axId val="79019008"/>
        <c:axId val="0"/>
      </c:bar3DChart>
      <c:catAx>
        <c:axId val="79017472"/>
        <c:scaling>
          <c:orientation val="minMax"/>
        </c:scaling>
        <c:axPos val="b"/>
        <c:tickLblPos val="nextTo"/>
        <c:crossAx val="79019008"/>
        <c:crosses val="autoZero"/>
        <c:auto val="1"/>
        <c:lblAlgn val="ctr"/>
        <c:lblOffset val="100"/>
      </c:catAx>
      <c:valAx>
        <c:axId val="79019008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79017472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r>
              <a:rPr lang="en-US" sz="1200"/>
              <a:t>Fondo de Aportación para los Servicios de Salud,                Ramo 33 (Capítulo 1000) Octubre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graficos!$A$42</c:f>
              <c:strCache>
                <c:ptCount val="1"/>
                <c:pt idx="0">
                  <c:v>Fondo de Aportación para los Servicios de Salud, Ramo 33 (Capítulo 1000) Octubre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42E-2"/>
                  <c:y val="-1.851851851851853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808,137,393.67 100%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6666666666666701E-2"/>
                  <c:y val="-6.48148148148151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673,447,827.79 83.33% </a:t>
                    </a:r>
                  </a:p>
                </c:rich>
              </c:tx>
              <c:showVal val="1"/>
            </c:dLbl>
            <c:showVal val="1"/>
          </c:dLbls>
          <c:cat>
            <c:strRef>
              <c:f>graficos!$B$41:$C$41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graficos!$B$42:$C$42</c:f>
              <c:numCache>
                <c:formatCode>_-* #,##0.00_-;\-* #,##0.00_-;_-* "-"??_-;_-@_-</c:formatCode>
                <c:ptCount val="2"/>
                <c:pt idx="0">
                  <c:v>808137393.66999996</c:v>
                </c:pt>
                <c:pt idx="1">
                  <c:v>673447827.78999984</c:v>
                </c:pt>
              </c:numCache>
            </c:numRef>
          </c:val>
        </c:ser>
        <c:shape val="box"/>
        <c:axId val="80255616"/>
        <c:axId val="80261504"/>
        <c:axId val="0"/>
      </c:bar3DChart>
      <c:catAx>
        <c:axId val="80255616"/>
        <c:scaling>
          <c:orientation val="minMax"/>
        </c:scaling>
        <c:axPos val="b"/>
        <c:tickLblPos val="nextTo"/>
        <c:crossAx val="80261504"/>
        <c:crosses val="autoZero"/>
        <c:auto val="1"/>
        <c:lblAlgn val="ctr"/>
        <c:lblOffset val="100"/>
      </c:catAx>
      <c:valAx>
        <c:axId val="80261504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0255616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04/12/2019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04/12/2019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OCTUBRE DE 2019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04/12/2019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14313" y="1307535"/>
          <a:ext cx="8715375" cy="5324475"/>
        </p:xfrm>
        <a:graphic>
          <a:graphicData uri="http://schemas.openxmlformats.org/presentationml/2006/ole">
            <p:oleObj spid="_x0000_s27655" name="Hoja de cálculo" r:id="rId4" imgW="8715311" imgH="5324440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4 Gráfico"/>
          <p:cNvGraphicFramePr/>
          <p:nvPr/>
        </p:nvGraphicFramePr>
        <p:xfrm>
          <a:off x="4350327" y="342900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1 Gráfico"/>
          <p:cNvGraphicFramePr/>
          <p:nvPr/>
        </p:nvGraphicFramePr>
        <p:xfrm>
          <a:off x="304800" y="1468582"/>
          <a:ext cx="45720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8 Gráfico"/>
          <p:cNvGraphicFramePr/>
          <p:nvPr/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77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0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4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49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79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0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4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69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204</Words>
  <Application>Microsoft Office PowerPoint</Application>
  <PresentationFormat>Carta (216 x 279 mm)</PresentationFormat>
  <Paragraphs>52</Paragraphs>
  <Slides>12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40</cp:revision>
  <dcterms:created xsi:type="dcterms:W3CDTF">2019-08-05T21:51:21Z</dcterms:created>
  <dcterms:modified xsi:type="dcterms:W3CDTF">2019-12-04T15:48:56Z</dcterms:modified>
</cp:coreProperties>
</file>